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0" r:id="rId2"/>
    <p:sldId id="271" r:id="rId3"/>
    <p:sldId id="273" r:id="rId4"/>
    <p:sldId id="272" r:id="rId5"/>
    <p:sldId id="283" r:id="rId6"/>
    <p:sldId id="282" r:id="rId7"/>
    <p:sldId id="284" r:id="rId8"/>
    <p:sldId id="274" r:id="rId9"/>
    <p:sldId id="277" r:id="rId10"/>
    <p:sldId id="278" r:id="rId11"/>
    <p:sldId id="279" r:id="rId12"/>
    <p:sldId id="280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CCF71-FDD9-4952-8449-9EE0C7BB7856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F4520-AD12-42D7-B79C-DAD65A2D12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077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163979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944768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087510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985931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839504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8884409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2235566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054317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7576228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4225873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8526164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42903177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40459557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1646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76402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227695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444052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7B8B43-3C73-4858-B3B6-A0DB659059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15946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09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008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537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090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077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945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7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84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36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561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704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E43B-BE26-420B-877A-1343B6BEC500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00175-C731-44B1-9DB2-CE7C775CB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398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c384.kirov.spb.ru/spisok-vsekh-kategorij/2-uncategorised/72-informatsionnaya-bezopasnost" TargetMode="External"/><Relationship Id="rId5" Type="http://schemas.openxmlformats.org/officeDocument/2006/relationships/hyperlink" Target="http://www.detionline.com/" TargetMode="External"/><Relationship Id="rId4" Type="http://schemas.openxmlformats.org/officeDocument/2006/relationships/hyperlink" Target="http://detionline.com/helpline/abou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10000" contrast="-10000"/>
          </a:blip>
          <a:srcRect/>
          <a:stretch>
            <a:fillRect/>
          </a:stretch>
        </p:blipFill>
        <p:spPr bwMode="auto">
          <a:xfrm>
            <a:off x="251520" y="4581128"/>
            <a:ext cx="3286148" cy="1791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547664" y="6309320"/>
            <a:ext cx="65722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ГБОУ лицей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№ 384 Кировского района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Санкт-Петербурга</a:t>
            </a:r>
            <a:endParaRPr lang="ru-RU" sz="16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9" name="Picture 4"/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lum contrast="-10000"/>
          </a:blip>
          <a:srcRect/>
          <a:stretch>
            <a:fillRect/>
          </a:stretch>
        </p:blipFill>
        <p:spPr bwMode="auto">
          <a:xfrm>
            <a:off x="5076056" y="188640"/>
            <a:ext cx="3793918" cy="1931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3923928" y="1556792"/>
            <a:ext cx="1143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1927</a:t>
            </a:r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3563888" y="5688449"/>
            <a:ext cx="1257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2022</a:t>
            </a:r>
            <a:endParaRPr lang="ru-RU" sz="2800" dirty="0">
              <a:solidFill>
                <a:schemeClr val="bg1">
                  <a:lumMod val="6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1052" y="2483833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latin typeface="Comic Sans MS" pitchFamily="66" charset="0"/>
              </a:rPr>
              <a:t>Информационная </a:t>
            </a:r>
            <a:r>
              <a:rPr lang="ru-RU" sz="4000" b="1" smtClean="0">
                <a:solidFill>
                  <a:srgbClr val="660033"/>
                </a:solidFill>
                <a:latin typeface="Comic Sans MS" pitchFamily="66" charset="0"/>
              </a:rPr>
              <a:t>безопасность детей в </a:t>
            </a:r>
            <a:r>
              <a:rPr lang="ru-RU" sz="4000" b="1" dirty="0" smtClean="0">
                <a:solidFill>
                  <a:srgbClr val="660033"/>
                </a:solidFill>
                <a:latin typeface="Comic Sans MS" pitchFamily="66" charset="0"/>
              </a:rPr>
              <a:t>Интернете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20072" y="4869160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Лебедева Л.Г.,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заместитель директора по ИКТ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2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260648"/>
            <a:ext cx="702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Классификация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Интернет-угроз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051720" y="908720"/>
            <a:ext cx="6984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7030A0"/>
                </a:solidFill>
                <a:latin typeface="Comic Sans MS" panose="030F0702030302020204" pitchFamily="66" charset="0"/>
              </a:rPr>
              <a:t>Кибермошенничество</a:t>
            </a:r>
            <a:endParaRPr lang="ru-RU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Один из видов </a:t>
            </a:r>
            <a:r>
              <a:rPr lang="ru-RU" dirty="0" err="1" smtClean="0">
                <a:latin typeface="Comic Sans MS" panose="030F0702030302020204" pitchFamily="66" charset="0"/>
              </a:rPr>
              <a:t>киберпреступлений</a:t>
            </a:r>
            <a:r>
              <a:rPr lang="ru-RU" dirty="0" smtClean="0">
                <a:latin typeface="Comic Sans MS" panose="030F0702030302020204" pitchFamily="66" charset="0"/>
              </a:rPr>
              <a:t>. Хищение конфиденциальных данных позволяет преступнику использовать личную информацию пользователя с целью получить материальную прибыль. Есть несколько видов </a:t>
            </a:r>
            <a:r>
              <a:rPr lang="ru-RU" dirty="0" err="1" smtClean="0">
                <a:latin typeface="Comic Sans MS" panose="030F0702030302020204" pitchFamily="66" charset="0"/>
              </a:rPr>
              <a:t>кибермошенничества</a:t>
            </a:r>
            <a:r>
              <a:rPr lang="ru-RU" dirty="0" smtClean="0">
                <a:latin typeface="Comic Sans MS" panose="030F0702030302020204" pitchFamily="66" charset="0"/>
              </a:rPr>
              <a:t>: нигерийские письма, </a:t>
            </a:r>
            <a:r>
              <a:rPr lang="ru-RU" dirty="0" err="1" smtClean="0">
                <a:latin typeface="Comic Sans MS" panose="030F0702030302020204" pitchFamily="66" charset="0"/>
              </a:rPr>
              <a:t>фишинг</a:t>
            </a:r>
            <a:r>
              <a:rPr lang="ru-RU" dirty="0" smtClean="0">
                <a:latin typeface="Comic Sans MS" panose="030F0702030302020204" pitchFamily="66" charset="0"/>
              </a:rPr>
              <a:t>, </a:t>
            </a:r>
            <a:r>
              <a:rPr lang="ru-RU" dirty="0" err="1" smtClean="0">
                <a:latin typeface="Comic Sans MS" panose="030F0702030302020204" pitchFamily="66" charset="0"/>
              </a:rPr>
              <a:t>вишинг</a:t>
            </a:r>
            <a:r>
              <a:rPr lang="ru-RU" dirty="0" smtClean="0">
                <a:latin typeface="Comic Sans MS" panose="030F0702030302020204" pitchFamily="66" charset="0"/>
              </a:rPr>
              <a:t> и </a:t>
            </a:r>
            <a:r>
              <a:rPr lang="ru-RU" dirty="0" err="1" smtClean="0">
                <a:latin typeface="Comic Sans MS" panose="030F0702030302020204" pitchFamily="66" charset="0"/>
              </a:rPr>
              <a:t>фарминг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3645024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Контентные</a:t>
            </a:r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</a:rPr>
              <a:t> риски</a:t>
            </a:r>
          </a:p>
          <a:p>
            <a:r>
              <a:rPr lang="ru-RU" dirty="0">
                <a:latin typeface="Comic Sans MS" panose="030F0702030302020204" pitchFamily="66" charset="0"/>
              </a:rPr>
              <a:t>Контентные риски связаны с потреблением информации, которая публикуется в интернете и включает в себя незаконный и непредназначенный для детей </a:t>
            </a:r>
            <a:r>
              <a:rPr lang="ru-RU" dirty="0" smtClean="0">
                <a:latin typeface="Comic Sans MS" panose="030F0702030302020204" pitchFamily="66" charset="0"/>
              </a:rPr>
              <a:t>контент</a:t>
            </a:r>
            <a:r>
              <a:rPr lang="ru-RU" dirty="0">
                <a:latin typeface="Comic Sans MS" panose="030F0702030302020204" pitchFamily="66" charset="0"/>
              </a:rPr>
              <a:t>. Неподобающий контент включает в себя материалы, содержащие: насилие, эротику и порнографию, нецензурную лексику, информацию, разжигающую расовую ненависть, пропаганду анорексии и булимии, суицида, азартных игр и наркотических веществ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260648"/>
            <a:ext cx="702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Классификация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Интернет-угроз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2756827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Незако</a:t>
            </a:r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</a:rPr>
              <a:t>нный</a:t>
            </a:r>
            <a:r>
              <a:rPr lang="ru-R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контакт</a:t>
            </a:r>
            <a:endParaRPr lang="ru-RU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Незаконный контакт - это общение между взрослым и ребенком, при котором взрослый пытается установить более близкие отношения для сексуальной эксплуатации ребенка.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57842" y="4341003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7030A0"/>
                </a:solidFill>
                <a:latin typeface="Comic Sans MS" panose="030F0702030302020204" pitchFamily="66" charset="0"/>
              </a:rPr>
              <a:t>Киберпреследование</a:t>
            </a:r>
            <a:endParaRPr lang="ru-R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Преследование человека сообщениями, содержащими оскорбления, агрессию, сексуальные домогательства с помощью интернет-коммуникаций. Также,  может принимать такие формы, как обмен информацией, контактами или изображениями, запугивание, подражание, хулиганство (интернет-</a:t>
            </a:r>
            <a:r>
              <a:rPr lang="ru-RU" dirty="0" err="1">
                <a:latin typeface="Comic Sans MS" panose="030F0702030302020204" pitchFamily="66" charset="0"/>
              </a:rPr>
              <a:t>троллинг</a:t>
            </a:r>
            <a:r>
              <a:rPr lang="ru-RU" dirty="0">
                <a:latin typeface="Comic Sans MS" panose="030F0702030302020204" pitchFamily="66" charset="0"/>
              </a:rPr>
              <a:t>) и социальное бойкотирование.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86265" y="1172651"/>
            <a:ext cx="68443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</a:rPr>
              <a:t>Коммуникационные риски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Связаны </a:t>
            </a:r>
            <a:r>
              <a:rPr lang="ru-RU" dirty="0">
                <a:latin typeface="Comic Sans MS" panose="030F0702030302020204" pitchFamily="66" charset="0"/>
              </a:rPr>
              <a:t>с межличностными отношениями интернет-пользователей и включают в себя контакты педофилов с детьми и </a:t>
            </a:r>
            <a:r>
              <a:rPr lang="ru-RU" dirty="0" err="1">
                <a:latin typeface="Comic Sans MS" panose="030F0702030302020204" pitchFamily="66" charset="0"/>
              </a:rPr>
              <a:t>киберпреследования</a:t>
            </a:r>
            <a:r>
              <a:rPr lang="ru-RU" dirty="0">
                <a:latin typeface="Comic Sans MS" panose="030F0702030302020204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6632"/>
            <a:ext cx="7020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Последствия бесконтрольного доступа в Интернет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1337866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omic Sans MS" pitchFamily="66" charset="0"/>
              </a:rPr>
              <a:t>                    </a:t>
            </a:r>
            <a:r>
              <a:rPr lang="ru-RU" sz="2400" dirty="0" smtClean="0">
                <a:latin typeface="Comic Sans MS" pitchFamily="66" charset="0"/>
              </a:rPr>
              <a:t>Отказываться от благ Интернета бессмысленно,  </a:t>
            </a:r>
          </a:p>
          <a:p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                но бесконтрольный доступ детей к Интернету </a:t>
            </a:r>
          </a:p>
          <a:p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                может привести к: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FFC000"/>
                </a:solidFill>
                <a:latin typeface="Comic Sans MS" pitchFamily="66" charset="0"/>
              </a:rPr>
              <a:t>Киберзависимости</a:t>
            </a:r>
            <a:endParaRPr lang="ru-RU" sz="2400" b="1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Заражению вредоносными программами при скачивании файлов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Нарушению нормального развития ребенка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Неправильному формированию нравственных ценностей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00B0F0"/>
                </a:solidFill>
                <a:latin typeface="Comic Sans MS" pitchFamily="66" charset="0"/>
              </a:rPr>
              <a:t>Знакомству с человеком с недобрыми намерениями</a:t>
            </a:r>
            <a:endParaRPr lang="ru-RU" sz="24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66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Как защитить ребенка от н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ежелательного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контента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в Интернет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1988840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omic Sans MS" panose="030F0702030302020204" pitchFamily="66" charset="0"/>
              </a:rPr>
              <a:t>Приучите </a:t>
            </a:r>
            <a:r>
              <a:rPr lang="ru-RU" sz="2400" dirty="0">
                <a:latin typeface="Comic Sans MS" panose="030F0702030302020204" pitchFamily="66" charset="0"/>
              </a:rPr>
              <a:t>ребенка советоваться со взрослыми и немедленно сообщать о появлении нежелательной информации подобного рода;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omic Sans MS" panose="030F0702030302020204" pitchFamily="66" charset="0"/>
              </a:rPr>
              <a:t>Объясните детям, что далеко не все, что они могут прочесть или увидеть в Интернете – правда. Приучите их спрашивать о том, в чем они не уверены;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omic Sans MS" panose="030F0702030302020204" pitchFamily="66" charset="0"/>
              </a:rPr>
              <a:t>Старайтесь спрашивать ребенка об увиденном в Интернете. Зачастую, открыв один сайт, ребенок захочет познакомиться и с другими подобными ресурсами</a:t>
            </a:r>
            <a:r>
              <a:rPr lang="ru-RU" sz="2400" dirty="0" smtClean="0">
                <a:latin typeface="Comic Sans MS" panose="030F0702030302020204" pitchFamily="66" charset="0"/>
              </a:rPr>
              <a:t>.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9935" y="5710436"/>
            <a:ext cx="8858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56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32012"/>
            <a:ext cx="6624736" cy="1450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научить ребенка быть осторожным при знакомстве с новыми людьми в Интернете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67544" y="1988840"/>
            <a:ext cx="8280920" cy="4446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Общение 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Интернете может повлечь за собой </a:t>
            </a:r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коммуникационные риски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такие как незаконные контакты (например,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груминг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киберпреследования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Злоумышленники 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обманом заставляют детей выдать личные данные, такие как домашний адрес, телефон, пароли к персональным страницам в Интернете и др. В других случаях они могут оказаться преступниками в поисках жертвы.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Специалисты 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используют специальный термин «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груминг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обозначающий установление дружеских отношений с ребенком с целью вступления в сексуальный контакт. Знакомство чаще всего происходит в чате, на форуме или в социальной сети от имени ровесника ребенка. Общаясь лично («в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привате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»), злоумышленник входит в доверие к ребенку, пытается узнать личную информацию и договориться о встрече.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1495572"/>
            <a:ext cx="8763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06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32012"/>
            <a:ext cx="6624736" cy="1450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научить ребенка быть осторожным при знакомстве с новыми людьми в Интернете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1628800"/>
            <a:ext cx="8280919" cy="5050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b="1" dirty="0" err="1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груминга</a:t>
            </a:r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rgbClr val="7030A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Будьте в курсе, с кем контактирует в Интернете ваш ребенок, старайтесь регулярно проверять список контактов своих детей, чтобы убедиться, что они лично знают всех, с кем они общаются;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Объясните ребенку, что нельзя разглашать в Интернете информацию личного характера (номер телефона, домашний адрес, название/номер школы и т.д.), а также пересылать интернет-знакомым свои фотографии;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ребенок интересуется контактами с людьми намного старше его, следует провести разъяснительную беседу;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позволяйте Вашему ребенку встречаться с онлайн-знакомыми без Вашего разрешения или в отсутствии взрослого человека. Если ребенок желает встретиться с новым интернет-другом, следует настоять на сопровождении ребенка на эту встречу;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Интересуйтесь тем, куда и с кем ходит ваш ребенок.</a:t>
            </a:r>
            <a:endParaRPr lang="ru-RU" sz="16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72163" y="5927864"/>
            <a:ext cx="8763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92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222474"/>
            <a:ext cx="6624736" cy="528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избежать </a:t>
            </a:r>
            <a:r>
              <a:rPr lang="ru-RU" sz="2800" b="1" dirty="0" err="1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2492896"/>
            <a:ext cx="7704322" cy="3762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b="1" dirty="0" err="1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dirty="0">
              <a:solidFill>
                <a:srgbClr val="7030A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Объясните детям, что при общении в Интернете они должны быть дружелюбными с другими пользователями, ни в коем случае не писать грубых слов – читать грубости также неприятно, как и слышать;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Научите детей правильно реагировать на обидные слова или действия других пользователей;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Объясните детям, что нельзя использовать Сеть для хулиганства, распространения сплетен или угроз;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Старайтесь следить за тем, что Ваш ребенок делает в Интернете, а также следите за его настроением после пользования Сетью.</a:t>
            </a:r>
            <a:endParaRPr lang="ru-RU" sz="16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3211" y="834721"/>
            <a:ext cx="6283245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 преследование сообщениями, содержащими оскорбления, агрессию, запугивание; хулиганство; социальное бойкотирование с помощью различных интернет-сервисов.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5826968"/>
            <a:ext cx="8667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35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222474"/>
            <a:ext cx="6624736" cy="147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Признаки в поведении, свидетельствующие, что ребенок стал жертвой </a:t>
            </a:r>
            <a:r>
              <a:rPr lang="ru-RU" sz="2800" b="1" dirty="0" err="1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83568" y="2132856"/>
            <a:ext cx="7704856" cy="4227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Беспокойное поведение</a:t>
            </a:r>
            <a:endParaRPr lang="ru-RU" dirty="0">
              <a:solidFill>
                <a:srgbClr val="7030A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Депрессия </a:t>
            </a: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нежелание идти в школу – самые явные признаки того, что ребенок подвергается агрессии.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Неприязнь к Интернету</a:t>
            </a:r>
            <a:endParaRPr lang="ru-RU" dirty="0">
              <a:solidFill>
                <a:srgbClr val="7030A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ребенок любил проводить время в Интернете и внезапно перестал это делать, следует выяснить причину. </a:t>
            </a: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большинстве случаев внезапное нежелание пользоваться Интернетом связано с проблемами в виртуальном мире.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Нервозность при получении новых сообщений</a:t>
            </a:r>
            <a:endParaRPr lang="ru-RU" dirty="0">
              <a:solidFill>
                <a:srgbClr val="7030A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Негативная реакция ребенка на звук письма на электронную почту должна насторожить родителя. </a:t>
            </a:r>
            <a:endParaRPr lang="ru-RU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7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45268"/>
            <a:ext cx="6624736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научить ребенка не стать жертвой интернет-мошенников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95536" y="1910329"/>
            <a:ext cx="8424936" cy="4549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err="1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Кибермошенничество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 один из видов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киберпреступления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целью которого является обман пользователей: незаконное получение доступа либо хищение личной информации (номера банковских счетов, паспортные данные, коды, пароли и др.), с целью причинить материальный или иной ущерб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кибермошенничества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Проинформируйте ребенка о самых распространенных методах мошенничества и научите его советоваться со взрослыми перед тем, как воспользоваться теми или иными услугами в Интернете;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Установите на свои компьютеры антивирус или, например, персональный брандмауэр. Эти приложения наблюдают за трафиком и могут быть использованы для выполнения множества действий на зараженных системах, наиболее частым из которых является кража конфиденциальных данных.</a:t>
            </a:r>
            <a:endParaRPr lang="ru-RU" sz="16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53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8238" y="305124"/>
            <a:ext cx="6624736" cy="991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Безопасное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совершение покупок в Интернет-магазинах</a:t>
            </a: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1889300"/>
            <a:ext cx="8496944" cy="4749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Прежде 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 совершить покупку в интернет-магазине, удостоверьтесь в его надежности;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вместе с ребенком познакомиться с отзывами покупателей;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Проверьте реквизиты и название юридического лица – владельца магазина;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Уточните, как долго существует магазин. Посмотреть можно в поисковике или по дате регистрации домена (сервис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WhoIs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Поинтересуйтесь, выдает ли магазин кассовый чек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 цены в разных интернет-магазинах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Позвоните в справочную магазина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правила интернет-магазина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Выясните, сколько точно вам придется заплатить</a:t>
            </a:r>
            <a:endParaRPr lang="ru-RU" sz="16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5742166"/>
            <a:ext cx="9620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14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752" y="116632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Общие сведения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123728" y="1124744"/>
            <a:ext cx="64807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  <a:cs typeface="Times New Roman" pitchFamily="18" charset="0"/>
              </a:rPr>
              <a:t>По последним данным, в России:</a:t>
            </a:r>
            <a:endParaRPr lang="ru-RU" sz="2800" b="1" dirty="0" smtClean="0">
              <a:solidFill>
                <a:srgbClr val="000066"/>
              </a:solidFill>
              <a:latin typeface="Comic Sans MS" pitchFamily="66" charset="0"/>
            </a:endParaRPr>
          </a:p>
          <a:p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средний возраст начала самостоятельной работы в Сети - 10 лет и сегодня </a:t>
            </a:r>
          </a:p>
          <a:p>
            <a:r>
              <a:rPr lang="ru-RU" sz="2800" dirty="0" smtClean="0">
                <a:latin typeface="Comic Sans MS" pitchFamily="66" charset="0"/>
              </a:rPr>
              <a:t>наблюдается тенденция к снижению возраста до 9 лет;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899592" y="4509120"/>
            <a:ext cx="74888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Comic Sans MS" pitchFamily="66" charset="0"/>
              </a:rPr>
              <a:t>30% несовершеннолетних проводят в Сети более 3 часов в день (при норме 2 часа в неделю!)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11760" y="188640"/>
            <a:ext cx="5400600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распознать интернет-и игровую зависимость</a:t>
            </a: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67544" y="2974936"/>
            <a:ext cx="8569219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навязчивое </a:t>
            </a: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стремление постоянно проверять электронную </a:t>
            </a: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почту;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предвкушение </a:t>
            </a: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следующего сеанса онлайн;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увеличение времени, проводимого онлайн;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увеличение количества денег, расходуемых онлайн</a:t>
            </a: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22270" y="1192005"/>
            <a:ext cx="6210703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в России все более актуальны проблемы так называемой «интернет-зависимости».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исследованиям Кимберли Янг, предвестниками интернет-зависимости являются:</a:t>
            </a:r>
            <a:endParaRPr lang="ru-RU" sz="1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311" y="5013176"/>
            <a:ext cx="8281452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Вы считаете, что Ваши близкие, в том числе дети, страдают от чрезмерной увлеченности компьютером, это наносит вред их здоровью, учебе, отношениям в обществе, приводит к сильным конфликтам в семье, то Вы можете обратиться к специалистам, занимающимся этой проблемой. 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21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473538"/>
            <a:ext cx="6350227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Пять правил безопасного пользования электронной почтой: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1916832"/>
            <a:ext cx="7992888" cy="4783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Никогда </a:t>
            </a: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открывайте подозрительные сообщения или вложения электронной почты, полученные от незнакомых людей. Вместо этого сразу удалите их, выбрав команду в меню сообщений.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Никогда не отвечайте на спам.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Применяйте фильтр спама поставщика услуг Интернета или программы работы с электронной почтой (при наличии подключения к Интернету).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Создайте новый или используйте семейный адрес электронной почты для Интернет-запросов, дискуссионных форумов и т.д.</a:t>
            </a:r>
            <a:endParaRPr lang="ru-RU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Никогда не пересылайте «письма счастья». Вместо этого сразу удаляйте их.</a:t>
            </a:r>
            <a:endParaRPr lang="ru-RU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456" y="1909848"/>
            <a:ext cx="427112" cy="4271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456" y="3314021"/>
            <a:ext cx="427112" cy="4271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804" y="3708446"/>
            <a:ext cx="427112" cy="4271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810151"/>
            <a:ext cx="427112" cy="42711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459" y="5927172"/>
            <a:ext cx="427112" cy="42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19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88640"/>
            <a:ext cx="6350227" cy="1450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обеспечению безопасности детей и подростков в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Интернете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1780390"/>
            <a:ext cx="8006410" cy="488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200" b="1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Расположите компьютер вашего ребенка в месте общей доступности: столовой или гостиной. </a:t>
            </a:r>
            <a:r>
              <a:rPr lang="ru-RU" sz="22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вам будет проще уследить за тем, что делают дети в Интернете.</a:t>
            </a:r>
            <a:endParaRPr lang="ru-RU" sz="22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200" b="1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Следите, какие сайты посещают ваши дети</a:t>
            </a:r>
            <a:r>
              <a:rPr lang="ru-RU" sz="2200" b="1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2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вас маленькие дети, знакомьтесь с Интернетом вместе. Если у вас дети постарше, поговорите с ними о сайтах, которые они посещают, и обсудите, что допустимо, а что недопустимо в вашей семье. Список сайтов, которые посещает ваш ребенок, можно найти в истории браузера. Кроме того, вы можете воспользоваться инструментами блокировки нежелательного </a:t>
            </a:r>
            <a:r>
              <a:rPr lang="ru-RU" sz="22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контента.</a:t>
            </a:r>
            <a:endParaRPr lang="ru-RU" sz="22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412" y="2396070"/>
            <a:ext cx="764704" cy="7647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0791" y="3784029"/>
            <a:ext cx="764704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26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88640"/>
            <a:ext cx="6350227" cy="1450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обеспечению безопасности детей и подростков в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Интернете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67544" y="2204864"/>
            <a:ext cx="8352928" cy="416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200" b="1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Расскажите детям о безопасности в </a:t>
            </a:r>
            <a:r>
              <a:rPr lang="ru-RU" sz="2200" b="1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Интернете.</a:t>
            </a:r>
            <a:r>
              <a:rPr lang="ru-RU" sz="2200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ru-RU" sz="22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сможете все время следить за тем, что ваши дети делают в Сети. Им необходимо научиться самостоятельно пользоваться Интернетом безопасным и ответственным образом.</a:t>
            </a:r>
            <a:endParaRPr lang="ru-RU" sz="22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200" b="1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Установите защиту от вирусов</a:t>
            </a:r>
            <a:r>
              <a:rPr lang="ru-RU" sz="2200" b="1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Используйте </a:t>
            </a:r>
            <a:r>
              <a:rPr lang="ru-RU" sz="22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регулярно обновляйте антивирусное ПО. Научите детей не загружать файлы с </a:t>
            </a:r>
            <a:r>
              <a:rPr lang="ru-RU" sz="2200" dirty="0" err="1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файлообменных</a:t>
            </a:r>
            <a:r>
              <a:rPr lang="ru-RU" sz="22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сайтов, а также не принимать файлы и не загружать вложения, содержащиеся в электронных письмах от незнакомых людей.</a:t>
            </a:r>
            <a:endParaRPr lang="ru-RU" sz="22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92" y="2780928"/>
            <a:ext cx="764704" cy="7647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92" y="4576660"/>
            <a:ext cx="764704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86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88640"/>
            <a:ext cx="6350227" cy="1450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обеспечению безопасности детей и подростков в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Интернете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67544" y="1844824"/>
            <a:ext cx="835292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omic Sans MS" panose="030F0702030302020204" pitchFamily="66" charset="0"/>
              </a:rPr>
              <a:t>Научите детей ответственному поведению в Интернете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lvl="1"/>
            <a:r>
              <a:rPr lang="ru-RU" sz="22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 золотое правило: то, что вы не сказали бы человеку в лицо, не стоит отправлять ему по электронной почте, чате или размещать в комментариях на его странице в Сети.</a:t>
            </a:r>
          </a:p>
          <a:p>
            <a:pPr lvl="1"/>
            <a:endParaRPr lang="ru-RU" sz="2200" dirty="0" smtClean="0">
              <a:solidFill>
                <a:srgbClr val="222222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 smtClean="0">
                <a:latin typeface="Comic Sans MS" panose="030F0702030302020204" pitchFamily="66" charset="0"/>
              </a:rPr>
              <a:t>Оценивайте интернет-контент критически. </a:t>
            </a:r>
            <a:r>
              <a:rPr lang="ru-RU" sz="2400" dirty="0" smtClean="0">
                <a:latin typeface="Comic Sans MS" panose="030F0702030302020204" pitchFamily="66" charset="0"/>
              </a:rPr>
              <a:t>То, что </a:t>
            </a:r>
          </a:p>
          <a:p>
            <a:pPr lvl="1"/>
            <a:r>
              <a:rPr lang="ru-RU" sz="2200" dirty="0" smtClean="0">
                <a:latin typeface="Comic Sans MS" panose="030F0702030302020204" pitchFamily="66" charset="0"/>
              </a:rPr>
              <a:t>содержится в Интернете, не всегда правда. Дети должны научиться отличать надежные источники информации от ненадежных и проверять информацию, которую они находят в Интернете. Также объясните детям, что копирование и вставка содержания с чужих веб-сайтов могут быть признаны плагиатом.</a:t>
            </a:r>
            <a:endParaRPr lang="ru-RU" sz="2200" dirty="0">
              <a:latin typeface="Comic Sans MS" panose="030F0702030302020204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780928"/>
            <a:ext cx="764704" cy="7647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522" y="4775088"/>
            <a:ext cx="764704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87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88640"/>
            <a:ext cx="6350227" cy="1450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обеспечению безопасности детей и подростков в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Интернете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22768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Если Вы нуждаетесь в консультации специалиста </a:t>
            </a:r>
            <a:r>
              <a:rPr lang="ru-RU" sz="24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по вопросам безопасного использования Интернета или если Ваш ребенок уже столкнулся с рисками в Сети, обратитесь на линию помощи “</a:t>
            </a:r>
            <a:r>
              <a:rPr lang="ru-RU" sz="2400" dirty="0">
                <a:solidFill>
                  <a:srgbClr val="386BA8"/>
                </a:solidFill>
                <a:latin typeface="Comic Sans MS" panose="030F0702030302020204" pitchFamily="66" charset="0"/>
                <a:ea typeface="Times New Roman" panose="02020603050405020304" pitchFamily="18" charset="0"/>
                <a:hlinkClick r:id="rId4"/>
              </a:rPr>
              <a:t>Дети Онлайн</a:t>
            </a:r>
            <a:r>
              <a:rPr lang="ru-RU" sz="24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” (</a:t>
            </a:r>
            <a:r>
              <a:rPr lang="ru-RU" sz="2400" dirty="0">
                <a:solidFill>
                  <a:srgbClr val="386BA8"/>
                </a:solidFill>
                <a:latin typeface="Comic Sans MS" panose="030F0702030302020204" pitchFamily="66" charset="0"/>
                <a:ea typeface="Times New Roman" panose="02020603050405020304" pitchFamily="18" charset="0"/>
                <a:hlinkClick r:id="rId5"/>
              </a:rPr>
              <a:t>detionline.com</a:t>
            </a:r>
            <a:r>
              <a:rPr lang="ru-RU" sz="24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),  по телефону: </a:t>
            </a:r>
            <a:r>
              <a:rPr lang="ru-RU" sz="24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8 </a:t>
            </a:r>
            <a:r>
              <a:rPr lang="en-US" sz="24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800 </a:t>
            </a:r>
            <a:r>
              <a:rPr lang="ru-RU" sz="24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250</a:t>
            </a:r>
            <a:r>
              <a:rPr lang="en-US" sz="2400" dirty="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2400" smtClean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00 </a:t>
            </a:r>
            <a:r>
              <a:rPr lang="ru-RU" sz="2400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15 (звонок по России бесплатный).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5223159"/>
            <a:ext cx="67395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omic Sans MS" panose="030F0702030302020204" pitchFamily="66" charset="0"/>
              </a:rPr>
              <a:t>Страница на сайте лицея № 384, посвященная информационной безопасности </a:t>
            </a:r>
            <a:r>
              <a:rPr lang="en-US" sz="2000" dirty="0">
                <a:latin typeface="Comic Sans MS" panose="030F0702030302020204" pitchFamily="66" charset="0"/>
                <a:hlinkClick r:id="rId6"/>
              </a:rPr>
              <a:t>http://</a:t>
            </a:r>
            <a:r>
              <a:rPr lang="en-US" sz="2000" dirty="0" smtClean="0">
                <a:latin typeface="Comic Sans MS" panose="030F0702030302020204" pitchFamily="66" charset="0"/>
                <a:hlinkClick r:id="rId6"/>
              </a:rPr>
              <a:t>sc384.kirov.spb.ru/spisok-vsekh-kategorij/2-uncategorised/72-informatsionnaya-bezopasnost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endParaRPr lang="ru-RU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97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1560" y="1700808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>
              <a:defRPr/>
            </a:pPr>
            <a:r>
              <a:rPr lang="ru-RU" dirty="0" smtClean="0">
                <a:latin typeface="Comic Sans MS" pitchFamily="66" charset="0"/>
              </a:rPr>
              <a:t>1) побуждающая детей к совершению действий, представляющих угрозу их жизни и (или) здоровью, в том числе к причинению вреда своему здоровью, самоубийству;</a:t>
            </a:r>
          </a:p>
          <a:p>
            <a:pPr indent="358775">
              <a:defRPr/>
            </a:pPr>
            <a:r>
              <a:rPr lang="ru-RU" dirty="0" smtClean="0">
                <a:latin typeface="Comic Sans MS" pitchFamily="66" charset="0"/>
              </a:rPr>
              <a:t>2) способная вызвать у детей желание употребить наркотические средства, психотропные и (или) одурманивающие вещества, табачные изделия, алкогольную и спиртосодержащую продукцию, пиво и напитки, изготавливаемые на его основе, принять участие в азартных играх, заниматься проституцией, бродяжничеством или попрошайничеством;</a:t>
            </a:r>
          </a:p>
          <a:p>
            <a:pPr indent="358775">
              <a:defRPr/>
            </a:pPr>
            <a:r>
              <a:rPr lang="ru-RU" dirty="0" smtClean="0">
                <a:latin typeface="Comic Sans MS" pitchFamily="66" charset="0"/>
              </a:rPr>
              <a:t>3) обосновывающая или оправдывающая допустимость насилия и (или) жестокости либо побуждающая осуществлять насильственные действия ;</a:t>
            </a:r>
          </a:p>
          <a:p>
            <a:pPr indent="358775">
              <a:defRPr/>
            </a:pPr>
            <a:r>
              <a:rPr lang="ru-RU" dirty="0" smtClean="0">
                <a:latin typeface="Comic Sans MS" pitchFamily="66" charset="0"/>
              </a:rPr>
              <a:t>4) отрицающая семейные ценности и формирующая неуважение к родителям и (или) другим членам семьи;</a:t>
            </a:r>
          </a:p>
          <a:p>
            <a:pPr indent="358775">
              <a:defRPr/>
            </a:pPr>
            <a:r>
              <a:rPr lang="ru-RU" dirty="0" smtClean="0">
                <a:latin typeface="Comic Sans MS" pitchFamily="66" charset="0"/>
              </a:rPr>
              <a:t> 5) оправдывающая противоправное поведение;</a:t>
            </a:r>
          </a:p>
          <a:p>
            <a:pPr indent="358775">
              <a:defRPr/>
            </a:pPr>
            <a:r>
              <a:rPr lang="ru-RU" dirty="0" smtClean="0">
                <a:latin typeface="Comic Sans MS" pitchFamily="66" charset="0"/>
              </a:rPr>
              <a:t> 6) содержащая нецензурную брань;</a:t>
            </a:r>
          </a:p>
          <a:p>
            <a:pPr>
              <a:defRPr/>
            </a:pPr>
            <a:r>
              <a:rPr lang="ru-RU" dirty="0" smtClean="0">
                <a:latin typeface="Comic Sans MS" pitchFamily="66" charset="0"/>
              </a:rPr>
              <a:t>      7) содержащая информацию порнографического характера</a:t>
            </a:r>
            <a:endParaRPr lang="ru-RU" sz="16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116632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Согласно ст. 5 ФЗ от 29.12.2010 № 436-ФЗ «О защите детей от информации, причиняющей вред их здоровью и развитию», к информации, запрещенной для распространения среди детей, относится информация: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26064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Что смотрят и слушают наши дети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11760" y="764704"/>
            <a:ext cx="5474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Источник: Концепция информационной безопасности детей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1196752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В России происходит процесс </a:t>
            </a:r>
            <a:r>
              <a:rPr lang="ru-RU" sz="1600" b="1" dirty="0" err="1" smtClean="0">
                <a:solidFill>
                  <a:srgbClr val="C00000"/>
                </a:solidFill>
                <a:latin typeface="Comic Sans MS" pitchFamily="66" charset="0"/>
              </a:rPr>
              <a:t>вестернизации</a:t>
            </a:r>
            <a:r>
              <a:rPr lang="ru-RU" sz="1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Comic Sans MS" pitchFamily="66" charset="0"/>
              </a:rPr>
              <a:t>медиапотребления</a:t>
            </a:r>
            <a:r>
              <a:rPr lang="ru-RU" sz="1600" dirty="0" smtClean="0">
                <a:latin typeface="Comic Sans MS" pitchFamily="66" charset="0"/>
              </a:rPr>
              <a:t> среди детей и подростков из-за недостатка качественного отечественного контента</a:t>
            </a:r>
            <a:endParaRPr lang="ru-RU" sz="16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2132856"/>
            <a:ext cx="83529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omic Sans MS" pitchFamily="66" charset="0"/>
              </a:rPr>
              <a:t>По данным анализа </a:t>
            </a:r>
            <a:r>
              <a:rPr lang="ru-RU" sz="2000" dirty="0" err="1" smtClean="0">
                <a:latin typeface="Comic Sans MS" pitchFamily="66" charset="0"/>
              </a:rPr>
              <a:t>медиапотребления</a:t>
            </a:r>
            <a:r>
              <a:rPr lang="ru-RU" sz="2000" dirty="0" smtClean="0">
                <a:latin typeface="Comic Sans MS" pitchFamily="66" charset="0"/>
              </a:rPr>
              <a:t> детей и подростков</a:t>
            </a:r>
          </a:p>
          <a:p>
            <a:endParaRPr lang="ru-RU" sz="2000" dirty="0" smtClean="0">
              <a:latin typeface="Comic Sans MS" pitchFamily="66" charset="0"/>
            </a:endParaRPr>
          </a:p>
          <a:p>
            <a:r>
              <a:rPr lang="ru-RU" sz="2000" dirty="0" smtClean="0">
                <a:latin typeface="Comic Sans MS" pitchFamily="66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Более трети </a:t>
            </a:r>
            <a:r>
              <a:rPr lang="ru-RU" sz="2000" dirty="0" smtClean="0">
                <a:latin typeface="Comic Sans MS" pitchFamily="66" charset="0"/>
              </a:rPr>
              <a:t>детей 9-16 лет сталкивались в сети с материалами 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сексуального характера</a:t>
            </a:r>
            <a:r>
              <a:rPr lang="ru-RU" sz="2000" dirty="0" smtClean="0">
                <a:latin typeface="Comic Sans MS" pitchFamily="66" charset="0"/>
              </a:rPr>
              <a:t>»</a:t>
            </a:r>
          </a:p>
          <a:p>
            <a:endParaRPr lang="ru-RU" sz="2000" dirty="0" smtClean="0">
              <a:latin typeface="Comic Sans MS" pitchFamily="66" charset="0"/>
            </a:endParaRPr>
          </a:p>
          <a:p>
            <a:r>
              <a:rPr lang="ru-RU" sz="2000" b="1" dirty="0" smtClean="0">
                <a:latin typeface="Comic Sans MS" pitchFamily="66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Каждый второй </a:t>
            </a:r>
            <a:r>
              <a:rPr lang="ru-RU" sz="2000" dirty="0" smtClean="0">
                <a:latin typeface="Comic Sans MS" pitchFamily="66" charset="0"/>
              </a:rPr>
              <a:t>ребёнок 11-16 лет сталкивался в интернете с 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угрозами</a:t>
            </a:r>
            <a:r>
              <a:rPr lang="ru-RU" sz="2000" dirty="0" smtClean="0">
                <a:latin typeface="Comic Sans MS" pitchFamily="66" charset="0"/>
              </a:rPr>
              <a:t> физическому здоровью, пропагандой 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насилия</a:t>
            </a:r>
            <a:r>
              <a:rPr lang="ru-RU" sz="2000" dirty="0" smtClean="0">
                <a:latin typeface="Comic Sans MS" pitchFamily="66" charset="0"/>
              </a:rPr>
              <a:t> и расовой 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ненависти</a:t>
            </a:r>
            <a:r>
              <a:rPr lang="ru-RU" sz="2000" dirty="0" smtClean="0">
                <a:latin typeface="Comic Sans MS" pitchFamily="66" charset="0"/>
              </a:rPr>
              <a:t>»</a:t>
            </a:r>
          </a:p>
          <a:p>
            <a:endParaRPr lang="ru-RU" sz="2000" dirty="0" smtClean="0">
              <a:latin typeface="Comic Sans MS" pitchFamily="66" charset="0"/>
            </a:endParaRPr>
          </a:p>
          <a:p>
            <a:r>
              <a:rPr lang="ru-RU" sz="2000" dirty="0" smtClean="0">
                <a:latin typeface="Comic Sans MS" pitchFamily="66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Треть</a:t>
            </a:r>
            <a:r>
              <a:rPr lang="ru-RU" sz="2000" dirty="0" smtClean="0">
                <a:latin typeface="Comic Sans MS" pitchFamily="66" charset="0"/>
              </a:rPr>
              <a:t> российских школьников 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получали лично </a:t>
            </a:r>
            <a:r>
              <a:rPr lang="ru-RU" sz="2000" dirty="0" smtClean="0">
                <a:latin typeface="Comic Sans MS" pitchFamily="66" charset="0"/>
              </a:rPr>
              <a:t>сообщения сексуального характера в Интернете, </a:t>
            </a:r>
            <a:r>
              <a:rPr lang="en-US" sz="2000" dirty="0" smtClean="0">
                <a:latin typeface="Comic Sans MS" pitchFamily="66" charset="0"/>
              </a:rPr>
              <a:t>&gt;</a:t>
            </a:r>
            <a:r>
              <a:rPr lang="ru-RU" sz="2000" dirty="0" smtClean="0">
                <a:latin typeface="Comic Sans MS" pitchFamily="66" charset="0"/>
              </a:rPr>
              <a:t>15% - раз в месяц и чаще»</a:t>
            </a:r>
          </a:p>
          <a:p>
            <a:endParaRPr lang="ru-RU" sz="2000" dirty="0" smtClean="0">
              <a:latin typeface="Comic Sans MS" pitchFamily="66" charset="0"/>
            </a:endParaRPr>
          </a:p>
          <a:p>
            <a:r>
              <a:rPr lang="ru-RU" sz="2000" dirty="0" smtClean="0">
                <a:latin typeface="Comic Sans MS" pitchFamily="66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Каждый десятый </a:t>
            </a:r>
            <a:r>
              <a:rPr lang="ru-RU" sz="2000" dirty="0" smtClean="0">
                <a:latin typeface="Comic Sans MS" pitchFamily="66" charset="0"/>
              </a:rPr>
              <a:t>ребёнок подвергался </a:t>
            </a:r>
            <a:r>
              <a:rPr lang="ru-RU" sz="2000" b="1" dirty="0" err="1" smtClean="0">
                <a:solidFill>
                  <a:srgbClr val="C00000"/>
                </a:solidFill>
                <a:latin typeface="Comic Sans MS" pitchFamily="66" charset="0"/>
              </a:rPr>
              <a:t>кибербуллингу</a:t>
            </a:r>
            <a:r>
              <a:rPr lang="ru-RU" sz="2000" dirty="0" smtClean="0">
                <a:latin typeface="Comic Sans MS" pitchFamily="66" charset="0"/>
              </a:rPr>
              <a:t> (виртуальной травле, опасной агрессии </a:t>
            </a:r>
            <a:r>
              <a:rPr lang="ru-RU" sz="2000" dirty="0" err="1" smtClean="0">
                <a:latin typeface="Comic Sans MS" pitchFamily="66" charset="0"/>
              </a:rPr>
              <a:t>киберсреды</a:t>
            </a:r>
            <a:r>
              <a:rPr lang="ru-RU" sz="2000" dirty="0" smtClean="0">
                <a:latin typeface="Comic Sans MS" pitchFamily="66" charset="0"/>
              </a:rPr>
              <a:t>)»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384066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Что смотрят и слушают наши дети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67544" y="1739447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Больше </a:t>
            </a:r>
            <a:r>
              <a:rPr lang="ru-RU" sz="2800" dirty="0">
                <a:latin typeface="Comic Sans MS" panose="030F0702030302020204" pitchFamily="66" charset="0"/>
              </a:rPr>
              <a:t>половины пользователей сети в возрасте </a:t>
            </a:r>
            <a:r>
              <a:rPr lang="ru-RU" sz="2800" dirty="0" smtClean="0">
                <a:latin typeface="Comic Sans MS" panose="030F0702030302020204" pitchFamily="66" charset="0"/>
              </a:rPr>
              <a:t>до </a:t>
            </a:r>
            <a:r>
              <a:rPr lang="ru-RU" sz="2800" dirty="0">
                <a:latin typeface="Comic Sans MS" panose="030F0702030302020204" pitchFamily="66" charset="0"/>
              </a:rPr>
              <a:t>14 лет просматривают сайты с нежелательным содержимым. </a:t>
            </a:r>
            <a:endParaRPr lang="ru-RU" sz="2800" dirty="0" smtClean="0">
              <a:latin typeface="Comic Sans MS" panose="030F0702030302020204" pitchFamily="66" charset="0"/>
            </a:endParaRPr>
          </a:p>
          <a:p>
            <a:pPr lvl="1"/>
            <a:r>
              <a:rPr lang="ru-RU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39</a:t>
            </a:r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2800" dirty="0">
                <a:latin typeface="Comic Sans MS" panose="030F0702030302020204" pitchFamily="66" charset="0"/>
              </a:rPr>
              <a:t> детей посещают </a:t>
            </a:r>
            <a:r>
              <a:rPr lang="ru-RU" sz="2800" dirty="0" err="1">
                <a:latin typeface="Comic Sans MS" panose="030F0702030302020204" pitchFamily="66" charset="0"/>
              </a:rPr>
              <a:t>порносайты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endParaRPr lang="ru-RU" sz="2800" dirty="0" smtClean="0">
              <a:latin typeface="Comic Sans MS" panose="030F0702030302020204" pitchFamily="66" charset="0"/>
            </a:endParaRPr>
          </a:p>
          <a:p>
            <a:pPr lvl="1"/>
            <a:r>
              <a:rPr lang="ru-RU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19</a:t>
            </a:r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2800" dirty="0">
                <a:latin typeface="Comic Sans MS" panose="030F0702030302020204" pitchFamily="66" charset="0"/>
              </a:rPr>
              <a:t> наблюдают сцены насилия, </a:t>
            </a:r>
            <a:endParaRPr lang="ru-RU" sz="2800" dirty="0" smtClean="0">
              <a:latin typeface="Comic Sans MS" panose="030F0702030302020204" pitchFamily="66" charset="0"/>
            </a:endParaRPr>
          </a:p>
          <a:p>
            <a:pPr lvl="1"/>
            <a:r>
              <a:rPr lang="ru-RU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16</a:t>
            </a:r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2800" dirty="0">
                <a:latin typeface="Comic Sans MS" panose="030F0702030302020204" pitchFamily="66" charset="0"/>
              </a:rPr>
              <a:t> увлекаются азартными играми. </a:t>
            </a:r>
            <a:endParaRPr lang="ru-RU" sz="2800" dirty="0" smtClean="0">
              <a:latin typeface="Comic Sans MS" panose="030F0702030302020204" pitchFamily="66" charset="0"/>
            </a:endParaRPr>
          </a:p>
          <a:p>
            <a:pPr lvl="1"/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14%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smtClean="0">
                <a:latin typeface="Comic Sans MS" panose="030F0702030302020204" pitchFamily="66" charset="0"/>
              </a:rPr>
              <a:t>детей интересуются наркотическими </a:t>
            </a:r>
            <a:r>
              <a:rPr lang="ru-RU" sz="2800" dirty="0">
                <a:latin typeface="Comic Sans MS" panose="030F0702030302020204" pitchFamily="66" charset="0"/>
              </a:rPr>
              <a:t>веществами и </a:t>
            </a:r>
            <a:r>
              <a:rPr lang="ru-RU" sz="2800" dirty="0" smtClean="0">
                <a:latin typeface="Comic Sans MS" panose="030F0702030302020204" pitchFamily="66" charset="0"/>
              </a:rPr>
              <a:t>алкоголем, </a:t>
            </a:r>
          </a:p>
          <a:p>
            <a:pPr lvl="1"/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11</a:t>
            </a:r>
            <a:r>
              <a:rPr lang="ru-RU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2800" dirty="0" smtClean="0">
                <a:latin typeface="Comic Sans MS" panose="030F0702030302020204" pitchFamily="66" charset="0"/>
              </a:rPr>
              <a:t>  посещают экстремистские </a:t>
            </a:r>
            <a:r>
              <a:rPr lang="ru-RU" sz="2800" dirty="0">
                <a:latin typeface="Comic Sans MS" panose="030F0702030302020204" pitchFamily="66" charset="0"/>
              </a:rPr>
              <a:t>и националистические ресурсы</a:t>
            </a:r>
            <a:r>
              <a:rPr lang="ru-RU" sz="2800" dirty="0"/>
              <a:t>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9848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260648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Что смотрят и слушают наши дети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9552" y="2060848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Comic Sans MS" panose="030F0702030302020204" pitchFamily="66" charset="0"/>
              </a:rPr>
              <a:t>Исследования </a:t>
            </a:r>
            <a:r>
              <a:rPr lang="ru-RU" sz="3200" dirty="0" smtClean="0">
                <a:latin typeface="Comic Sans MS" panose="030F0702030302020204" pitchFamily="66" charset="0"/>
              </a:rPr>
              <a:t>показали: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90</a:t>
            </a:r>
            <a:r>
              <a:rPr lang="ru-RU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3200" dirty="0">
                <a:latin typeface="Comic Sans MS" panose="030F0702030302020204" pitchFamily="66" charset="0"/>
              </a:rPr>
              <a:t> детей сталкивались в сети с </a:t>
            </a:r>
            <a:r>
              <a:rPr lang="ru-RU" sz="3200" dirty="0" smtClean="0">
                <a:latin typeface="Comic Sans MS" panose="030F0702030302020204" pitchFamily="66" charset="0"/>
              </a:rPr>
              <a:t>порнографией</a:t>
            </a:r>
            <a:r>
              <a:rPr lang="ru-RU" sz="3200" dirty="0">
                <a:latin typeface="Comic Sans MS" panose="030F0702030302020204" pitchFamily="66" charset="0"/>
              </a:rPr>
              <a:t>;</a:t>
            </a:r>
            <a:endParaRPr lang="ru-RU" sz="3200" dirty="0" smtClean="0">
              <a:latin typeface="Comic Sans MS" panose="030F0702030302020204" pitchFamily="66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65</a:t>
            </a:r>
            <a:r>
              <a:rPr lang="ru-RU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3200" dirty="0">
                <a:latin typeface="Comic Sans MS" panose="030F0702030302020204" pitchFamily="66" charset="0"/>
              </a:rPr>
              <a:t> искали ее </a:t>
            </a:r>
            <a:r>
              <a:rPr lang="ru-RU" sz="3200" dirty="0" smtClean="0">
                <a:latin typeface="Comic Sans MS" panose="030F0702030302020204" pitchFamily="66" charset="0"/>
              </a:rPr>
              <a:t>целенаправленно; 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44</a:t>
            </a:r>
            <a:r>
              <a:rPr lang="ru-RU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%</a:t>
            </a:r>
            <a:r>
              <a:rPr lang="ru-RU" sz="3200" dirty="0">
                <a:latin typeface="Comic Sans MS" panose="030F0702030302020204" pitchFamily="66" charset="0"/>
              </a:rPr>
              <a:t> несовершеннолетних пользователей Интернета хотя бы раз подвергались в сети сексуальным домогательствам.</a:t>
            </a:r>
            <a:r>
              <a:rPr lang="ru-RU" sz="3600" dirty="0">
                <a:latin typeface="Comic Sans MS" panose="030F0702030302020204" pitchFamily="66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40636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18864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Что смотрят и слушают наши дети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2060848"/>
            <a:ext cx="79208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Comic Sans MS" panose="030F0702030302020204" pitchFamily="66" charset="0"/>
              </a:rPr>
              <a:t>Среди несовершеннолетних популярны следующие виды и формы онлайн-развлечений: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ru-RU" sz="3200" dirty="0">
                <a:latin typeface="Comic Sans MS" panose="030F0702030302020204" pitchFamily="66" charset="0"/>
              </a:rPr>
              <a:t>социальных сетей;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ru-RU" sz="3200" dirty="0">
                <a:latin typeface="Comic Sans MS" panose="030F0702030302020204" pitchFamily="66" charset="0"/>
              </a:rPr>
              <a:t>сетевые игры;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ru-RU" sz="3200" dirty="0">
                <a:latin typeface="Comic Sans MS" panose="030F0702030302020204" pitchFamily="66" charset="0"/>
              </a:rPr>
              <a:t>просмотр и скачивание фильмов, клипов, аудиофайлов, программ;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ru-RU" sz="3200" dirty="0">
                <a:latin typeface="Comic Sans MS" panose="030F0702030302020204" pitchFamily="66" charset="0"/>
              </a:rPr>
              <a:t>обмен файлами.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0873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pic>
        <p:nvPicPr>
          <p:cNvPr id="6" name="Picture 8" descr="Рисунок 2. Способы использования Интернета детьми от 5 до 14 ле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1473" y="404664"/>
            <a:ext cx="7226814" cy="3442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7544" y="4005064"/>
            <a:ext cx="83616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omic Sans MS" panose="030F0702030302020204" pitchFamily="66" charset="0"/>
              </a:rPr>
              <a:t>По результатам социологических </a:t>
            </a:r>
            <a:r>
              <a:rPr lang="ru-RU" sz="2400" dirty="0" smtClean="0">
                <a:latin typeface="Comic Sans MS" panose="030F0702030302020204" pitchFamily="66" charset="0"/>
              </a:rPr>
              <a:t>исследований:</a:t>
            </a:r>
          </a:p>
          <a:p>
            <a:r>
              <a:rPr lang="ru-RU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88</a:t>
            </a:r>
            <a:r>
              <a:rPr lang="ru-RU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% </a:t>
            </a:r>
            <a:r>
              <a:rPr lang="ru-RU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4-летних </a:t>
            </a:r>
            <a:r>
              <a:rPr lang="ru-RU" sz="2400" dirty="0">
                <a:latin typeface="Comic Sans MS" panose="030F0702030302020204" pitchFamily="66" charset="0"/>
              </a:rPr>
              <a:t>детей выходят в сеть вместе с родителями. </a:t>
            </a:r>
            <a:endParaRPr lang="ru-RU" sz="2400" dirty="0" smtClean="0">
              <a:latin typeface="Comic Sans MS" panose="030F0702030302020204" pitchFamily="66" charset="0"/>
            </a:endParaRPr>
          </a:p>
          <a:p>
            <a:r>
              <a:rPr lang="ru-RU" sz="2400" dirty="0" smtClean="0">
                <a:latin typeface="Comic Sans MS" panose="030F0702030302020204" pitchFamily="66" charset="0"/>
              </a:rPr>
              <a:t>В </a:t>
            </a:r>
            <a:r>
              <a:rPr lang="ru-RU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8-9-летнем</a:t>
            </a:r>
            <a:r>
              <a:rPr lang="ru-RU" sz="2400" dirty="0">
                <a:latin typeface="Comic Sans MS" panose="030F0702030302020204" pitchFamily="66" charset="0"/>
              </a:rPr>
              <a:t> возрасте дети всё чаще выходят в сеть самостоятельно. </a:t>
            </a:r>
            <a:endParaRPr lang="ru-RU" sz="2400" dirty="0" smtClean="0">
              <a:latin typeface="Comic Sans MS" panose="030F0702030302020204" pitchFamily="66" charset="0"/>
            </a:endParaRPr>
          </a:p>
          <a:p>
            <a:r>
              <a:rPr lang="ru-RU" sz="2400" dirty="0" smtClean="0">
                <a:latin typeface="Comic Sans MS" panose="030F0702030302020204" pitchFamily="66" charset="0"/>
              </a:rPr>
              <a:t>К </a:t>
            </a:r>
            <a:r>
              <a:rPr lang="ru-RU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14 годам </a:t>
            </a:r>
            <a:r>
              <a:rPr lang="ru-RU" sz="2400" dirty="0">
                <a:latin typeface="Comic Sans MS" panose="030F0702030302020204" pitchFamily="66" charset="0"/>
              </a:rPr>
              <a:t>совместное, семейное пользование сетью сохраняется лишь для </a:t>
            </a:r>
            <a:r>
              <a:rPr lang="ru-RU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7%</a:t>
            </a:r>
            <a:r>
              <a:rPr lang="ru-RU" sz="2400" dirty="0">
                <a:latin typeface="Comic Sans MS" panose="030F0702030302020204" pitchFamily="66" charset="0"/>
              </a:rPr>
              <a:t> подростков.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260648"/>
            <a:ext cx="702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Классификация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Интернет-угроз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5843" name="Picture 3" descr="D:\userdata\l-usr-wks-01\desktop\сайт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88640"/>
            <a:ext cx="1656718" cy="15841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908720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Электронная безопасность</a:t>
            </a:r>
            <a:endParaRPr lang="ru-RU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Риски, этого типа относятся к различной </a:t>
            </a:r>
            <a:r>
              <a:rPr lang="ru-RU" dirty="0" err="1" smtClean="0">
                <a:latin typeface="Comic Sans MS" panose="030F0702030302020204" pitchFamily="66" charset="0"/>
              </a:rPr>
              <a:t>кибердеятельности</a:t>
            </a:r>
            <a:r>
              <a:rPr lang="ru-RU" dirty="0" smtClean="0">
                <a:latin typeface="Comic Sans MS" panose="030F0702030302020204" pitchFamily="66" charset="0"/>
              </a:rPr>
              <a:t>, которая включает в себя: разглашение персональной информации, выход в сеть с домашнего компьютера  с низким уровнем защиты (риск подвергнуться вирусной атаке), онлайн-мошенничество и спам.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151074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</a:rPr>
              <a:t>Вредоносные программы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Программы</a:t>
            </a:r>
            <a:r>
              <a:rPr lang="ru-RU" dirty="0">
                <a:latin typeface="Comic Sans MS" panose="030F0702030302020204" pitchFamily="66" charset="0"/>
              </a:rPr>
              <a:t>, негативно воздействующие на работу компьютера. К ним относятся вирусы, программы-шпионы, нежелательное рекламное программное обеспечение и различные формы вредоносных кодов.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4913001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Comic Sans MS" panose="030F0702030302020204" pitchFamily="66" charset="0"/>
              </a:rPr>
              <a:t>Спам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Нежелательные </a:t>
            </a:r>
            <a:r>
              <a:rPr lang="ru-RU" dirty="0">
                <a:latin typeface="Comic Sans MS" panose="030F0702030302020204" pitchFamily="66" charset="0"/>
              </a:rPr>
              <a:t>электронные письма, содержащие рекламные материалы. Спам дорого </a:t>
            </a:r>
            <a:r>
              <a:rPr lang="ru-RU" dirty="0" smtClean="0">
                <a:latin typeface="Comic Sans MS" panose="030F0702030302020204" pitchFamily="66" charset="0"/>
              </a:rPr>
              <a:t>обходится, </a:t>
            </a:r>
            <a:r>
              <a:rPr lang="ru-RU" dirty="0">
                <a:latin typeface="Comic Sans MS" panose="030F0702030302020204" pitchFamily="66" charset="0"/>
              </a:rPr>
              <a:t>так как пользователь тратит на получение большего количества писем свое время и оплаченный интернет-трафик. Также нежелательная почта может </a:t>
            </a:r>
            <a:r>
              <a:rPr lang="ru-RU" dirty="0" smtClean="0">
                <a:latin typeface="Comic Sans MS" panose="030F0702030302020204" pitchFamily="66" charset="0"/>
              </a:rPr>
              <a:t>содержать вредоносные </a:t>
            </a:r>
            <a:r>
              <a:rPr lang="ru-RU" dirty="0">
                <a:latin typeface="Comic Sans MS" panose="030F0702030302020204" pitchFamily="66" charset="0"/>
              </a:rPr>
              <a:t>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324</TotalTime>
  <Words>1765</Words>
  <Application>Microsoft Office PowerPoint</Application>
  <PresentationFormat>Экран (4:3)</PresentationFormat>
  <Paragraphs>179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шаблон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Локальный Пользователь 01</dc:creator>
  <cp:lastModifiedBy>Локальный Пользователь 01</cp:lastModifiedBy>
  <cp:revision>33</cp:revision>
  <dcterms:created xsi:type="dcterms:W3CDTF">2022-03-09T13:16:13Z</dcterms:created>
  <dcterms:modified xsi:type="dcterms:W3CDTF">2022-03-10T12:05:45Z</dcterms:modified>
</cp:coreProperties>
</file>